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sldIdLst>
    <p:sldId id="305" r:id="rId5"/>
    <p:sldId id="312" r:id="rId6"/>
    <p:sldId id="311" r:id="rId7"/>
    <p:sldId id="329" r:id="rId8"/>
    <p:sldId id="313" r:id="rId9"/>
    <p:sldId id="328" r:id="rId10"/>
    <p:sldId id="327" r:id="rId11"/>
    <p:sldId id="314" r:id="rId12"/>
    <p:sldId id="323" r:id="rId13"/>
    <p:sldId id="324" r:id="rId14"/>
    <p:sldId id="315" r:id="rId15"/>
    <p:sldId id="325" r:id="rId16"/>
    <p:sldId id="326" r:id="rId17"/>
    <p:sldId id="316" r:id="rId18"/>
    <p:sldId id="317" r:id="rId19"/>
    <p:sldId id="318" r:id="rId20"/>
    <p:sldId id="319" r:id="rId21"/>
    <p:sldId id="320" r:id="rId22"/>
    <p:sldId id="321" r:id="rId23"/>
    <p:sldId id="322"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19" autoAdjust="0"/>
  </p:normalViewPr>
  <p:slideViewPr>
    <p:cSldViewPr snapToGrid="0">
      <p:cViewPr varScale="1">
        <p:scale>
          <a:sx n="78" d="100"/>
          <a:sy n="78" d="100"/>
        </p:scale>
        <p:origin x="878"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52194AD-BC1D-40A5-8061-74ED970CF0EC}" type="doc">
      <dgm:prSet loTypeId="urn:microsoft.com/office/officeart/2016/7/layout/HexagonTimeline" loCatId="process" qsTypeId="urn:microsoft.com/office/officeart/2005/8/quickstyle/simple4" qsCatId="simple" csTypeId="urn:microsoft.com/office/officeart/2005/8/colors/accent1_2" csCatId="accent1" phldr="1"/>
      <dgm:spPr/>
      <dgm:t>
        <a:bodyPr/>
        <a:lstStyle/>
        <a:p>
          <a:endParaRPr lang="en-US"/>
        </a:p>
      </dgm:t>
    </dgm:pt>
    <dgm:pt modelId="{CF9C7F8B-ACA5-4AF8-A08B-0E80CF03A32B}" type="pres">
      <dgm:prSet presAssocID="{B52194AD-BC1D-40A5-8061-74ED970CF0EC}" presName="Name0" presStyleCnt="0">
        <dgm:presLayoutVars>
          <dgm:chMax/>
          <dgm:chPref/>
          <dgm:animLvl val="lvl"/>
        </dgm:presLayoutVars>
      </dgm:prSet>
      <dgm:spPr/>
    </dgm:pt>
  </dgm:ptLst>
  <dgm:cxnLst>
    <dgm:cxn modelId="{53019453-0969-41D9-8CC8-44ED82421A39}" type="presOf" srcId="{B52194AD-BC1D-40A5-8061-74ED970CF0EC}" destId="{CF9C7F8B-ACA5-4AF8-A08B-0E80CF03A32B}" srcOrd="0" destOrd="0" presId="urn:microsoft.com/office/officeart/2016/7/layout/HexagonTimeline"/>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6/7/layout/HexagonTimeline">
  <dgm:title val="Hexagon Timeline"/>
  <dgm:desc val="Use to show a list of events in chronological order. An invisible box contains the description while the date is shown in hexagons, except for the first and last node where the date is shown in a home shape. It can display large amount of text with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1" val="20"/>
      <dgm:constr type="primFontSz" for="des" forName="Childtext1" val="20"/>
      <dgm:constr type="primFontSz" for="des" forName="Childtext1" refType="primFontSz" refFor="des" refForName="Parent1" op="lte"/>
      <dgm:constr type="w" for="ch" forName="composite" refType="w"/>
      <dgm:constr type="h" for="ch" forName="composite" refType="h"/>
      <dgm:constr type="w" for="ch" forName="spaceBetweenRectangles" refType="w" fact="0"/>
      <dgm:constr type="h" for="ch" forName="spaceBetweenRectangles" refType="h" fact="0"/>
      <dgm:constr type="primFontSz" for="des" forName="Parent1" op="equ"/>
      <dgm:constr type="primFontSz" for="des" forName="Childtext1" op="equ"/>
    </dgm:constrLst>
    <dgm:forEach name="nodesForEach" axis="ch" ptType="node">
      <dgm:layoutNode name="composite">
        <dgm:alg type="composite"/>
        <dgm:shape xmlns:r="http://schemas.openxmlformats.org/officeDocument/2006/relationships" r:blip="">
          <dgm:adjLst/>
        </dgm:shape>
        <dgm:choose name="casesForSnakingLogic">
          <dgm:if name="Name7" axis="self" ptType="node" func="posOdd" op="equ" val="1">
            <dgm:constrLst>
              <dgm:constr type="w" for="ch" forName="Parent1" refType="w" fact="0.72"/>
              <dgm:constr type="ctrY" for="ch" forName="Parent1" refType="h" fact="0.5"/>
              <dgm:constr type="h" for="ch" forName="Parent1" refType="h" fact="0.12"/>
              <dgm:constr type="l" for="ch" forName="Parent1" refType="w" fact="0.14"/>
              <dgm:constr type="w" for="ch" forName="Childtext1" refType="w"/>
              <dgm:constr type="h" for="ch" forName="Childtext1" refType="h" fact="0.32"/>
              <dgm:constr type="t" for="ch" forName="Childtext1" refType="h" fact="0"/>
              <dgm:constr type="w" for="ch" forName="ConnectLine"/>
              <dgm:constr type="h" for="ch" forName="ConnectLine" refType="h" fact="0.1"/>
              <dgm:constr type="b" for="ch" forName="ConnectLine" refType="t" refFor="ch" refForName="Parent1"/>
              <dgm:constr type="ctrX" for="ch" forName="ConnectLine" refType="w" fact="0.5"/>
              <dgm:constr type="w" for="ch" forName="ConnectLineEnd" refType="h" fact="0.02"/>
              <dgm:constr type="h" for="ch" forName="ConnectLineEnd" refType="h" fact="0.02"/>
              <dgm:constr type="b" for="ch" forName="ConnectLineEnd" refType="t" refFor="ch" refForName="ConnectLine"/>
              <dgm:constr type="ctrX" for="ch" forName="ConnectLineEnd" refType="ctrX" refFor="ch" refForName="ConnectLine"/>
              <dgm:constr type="w" for="ch" forName="EmptyPane" refType="w"/>
              <dgm:constr type="b" for="ch" forName="EmptyPane" refType="h"/>
              <dgm:constr type="h" for="ch" forName="EmptyPane" refType="h" fact="0.44"/>
            </dgm:constrLst>
          </dgm:if>
          <dgm:else name="Name8">
            <dgm:constrLst>
              <dgm:constr type="w" for="ch" forName="Parent1" refType="w" fact="0.72"/>
              <dgm:constr type="ctrY" for="ch" forName="Parent1" refType="h" fact="0.5"/>
              <dgm:constr type="h" for="ch" forName="Parent1" refType="h" fact="0.12"/>
              <dgm:constr type="l" for="ch" forName="Parent1" refType="w" fact="0.14"/>
              <dgm:constr type="w" for="ch" forName="Childtext1" refType="w"/>
              <dgm:constr type="h" for="ch" forName="Childtext1" refType="h" fact="0.32"/>
              <dgm:constr type="b" for="ch" forName="Childtext1" refType="h"/>
              <dgm:constr type="w" for="ch" forName="ConnectLine"/>
              <dgm:constr type="h" for="ch" forName="ConnectLine" refType="h" fact="0.1"/>
              <dgm:constr type="t" for="ch" forName="ConnectLine" refType="b" refFor="ch" refForName="Parent1"/>
              <dgm:constr type="ctrX" for="ch" forName="ConnectLine" refType="w" fact="0.5"/>
              <dgm:constr type="w" for="ch" forName="ConnectLineEnd" refType="h" fact="0.02"/>
              <dgm:constr type="h" for="ch" forName="ConnectLineEnd" refType="h" fact="0.02"/>
              <dgm:constr type="t" for="ch" forName="ConnectLineEnd" refType="b" refFor="ch" refForName="ConnectLine"/>
              <dgm:constr type="ctrX" for="ch" forName="ConnectLineEnd" refType="ctrX" refFor="ch" refForName="ConnectLine"/>
              <dgm:constr type="w" for="ch" forName="EmptyPane" refType="w"/>
              <dgm:constr type="h" for="ch" forName="EmptyPane" refType="h" fact="0.44"/>
            </dgm:constrLst>
          </dgm:else>
        </dgm:choose>
        <dgm:layoutNode name="Parent1" styleLbl="alignNode1">
          <dgm:varLst>
            <dgm:chMax val="1"/>
            <dgm:chPref val="1"/>
            <dgm:bulletEnabled val="1"/>
          </dgm:varLst>
          <dgm:alg type="tx"/>
          <dgm:choose name="casesForFirstAndLastNode">
            <dgm:if name="startNode" axis="self" ptType="node" func="pos" op="equ" val="1">
              <dgm:choose name="removeLineWhenOnlyOneNode">
                <dgm:if name="ifOnlyOneNode" axis="followSib" ptType="node" func="cnt" op="equ" val="0">
                  <dgm:shape xmlns:r="http://schemas.openxmlformats.org/officeDocument/2006/relationships" type="rect" r:blip="">
                    <dgm:adjLst/>
                  </dgm:shape>
                </dgm:if>
                <dgm:else name="ifMoreThanOneNode">
                  <dgm:choose name="Name18">
                    <dgm:if name="Name19" func="var" arg="dir" op="equ" val="norm">
                      <dgm:shape xmlns:r="http://schemas.openxmlformats.org/officeDocument/2006/relationships" type="homePlate" r:blip="">
                        <dgm:adjLst>
                          <dgm:adj idx="1" val="0.4"/>
                        </dgm:adjLst>
                      </dgm:shape>
                    </dgm:if>
                    <dgm:else name="Name20">
                      <dgm:shape xmlns:r="http://schemas.openxmlformats.org/officeDocument/2006/relationships" rot="180" type="homePlate" r:blip="">
                        <dgm:adjLst>
                          <dgm:adj idx="1" val="0.4"/>
                        </dgm:adjLst>
                      </dgm:shape>
                    </dgm:else>
                  </dgm:choose>
                </dgm:else>
              </dgm:choose>
            </dgm:if>
            <dgm:else name="notStartNode">
              <dgm:choose name="Name22">
                <dgm:if name="Name23" axis="self" ptType="node" func="revPos" op="equ" val="1">
                  <dgm:choose name="Name24">
                    <dgm:if name="Name25" func="var" arg="dir" op="equ" val="norm">
                      <dgm:shape xmlns:r="http://schemas.openxmlformats.org/officeDocument/2006/relationships" rot="180" type="homePlate" r:blip="">
                        <dgm:adjLst>
                          <dgm:adj idx="1" val="0.4"/>
                        </dgm:adjLst>
                      </dgm:shape>
                    </dgm:if>
                    <dgm:else name="Name26">
                      <dgm:shape xmlns:r="http://schemas.openxmlformats.org/officeDocument/2006/relationships" type="homePlate" r:blip="">
                        <dgm:adjLst>
                          <dgm:adj idx="1" val="0.4"/>
                        </dgm:adjLst>
                      </dgm:shape>
                    </dgm:else>
                  </dgm:choose>
                </dgm:if>
                <dgm:else name="Name27">
                  <dgm:shape xmlns:r="http://schemas.openxmlformats.org/officeDocument/2006/relationships" type="hexagon" r:blip="">
                    <dgm:adjLst>
                      <dgm:adj idx="1" val="0.4"/>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1" styleLbl="revTx" moveWith="Parent1">
          <dgm:varLst>
            <dgm:chMax val="0"/>
            <dgm:chPref val="0"/>
            <dgm:bulletEnabled/>
          </dgm:varLst>
          <dgm:choose name="casesForTxtDirLogic1">
            <dgm:if name="Name77" axis="self" ptType="node" func="posOdd" op="equ" val="1">
              <dgm:alg type="tx">
                <dgm:param type="txAnchorVert" val="b"/>
                <dgm:param type="txAnchorHorz" val="ctr"/>
                <dgm:param type="parTxRTLAlign" val="ctr"/>
                <dgm:param type="parTxLTRAlign" val="ctr"/>
              </dgm:alg>
            </dgm:if>
            <dgm:else name="Name88">
              <dgm:alg type="tx">
                <dgm:param type="txAnchorVert" val="t"/>
                <dgm:param type="txAnchorHorz" val="ctr"/>
                <dgm:param type="parTxRTLAlign" val="ctr"/>
                <dgm:param type="parTxLTRAlign" val="ctr"/>
              </dgm:alg>
            </dgm:else>
          </dgm:choose>
          <dgm:shape xmlns:r="http://schemas.openxmlformats.org/officeDocument/2006/relationships" type="rect" r:blip="">
            <dgm:adjLst/>
          </dgm:shape>
          <dgm:constrLst>
            <dgm:constr type="lMarg"/>
            <dgm:constr type="rMarg"/>
            <dgm:constr type="tMarg" refType="primFontSz" fact="0.7"/>
            <dgm:constr type="bMarg" refType="primFontSz" fact="0.7"/>
          </dgm:constrLst>
          <dgm:presOf axis="ch" ptType="node"/>
          <dgm:ruleLst>
            <dgm:rule type="primFontSz" val="11" fact="NaN" max="NaN"/>
          </dgm:ruleLst>
        </dgm:layoutNode>
        <dgm:layoutNode name="ConnectLine" styleLbl="sibTrans1D1" moveWith="Parent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ConnectLineEnd" styleLbl="node1" moveWith="Parent1">
          <dgm:alg type="sp"/>
          <dgm:shape xmlns:r="http://schemas.openxmlformats.org/officeDocument/2006/relationships" type="rect" r:blip="">
            <dgm:adjLst/>
          </dgm:shape>
          <dgm:presOf/>
          <dgm:constrLst/>
        </dgm:layoutNode>
        <dgm:layoutNode name="EmptyPane" moveWith="Parent1">
          <dgm:alg type="sp"/>
          <dgm:shape xmlns:r="http://schemas.openxmlformats.org/officeDocument/2006/relationships" r:blip="">
            <dgm:adjLst/>
          </dgm:shape>
          <dgm:presOf/>
          <dgm:constrLst/>
        </dgm:layoutNode>
      </dgm:layoutNode>
      <dgm:forEach name="Name28" axis="followSib" ptType="sibTrans" cnt="1">
        <dgm:layoutNode name="spaceBetweenRectangles" styleLbl="fgAcc1">
          <dgm:alg type="conn">
            <dgm:param type="dim" val="1D"/>
            <dgm:param type="srcNode" val="Parent1"/>
            <dgm:param type="dstNode" val="Parent1"/>
            <dgm:param type="begPts" val="midR"/>
            <dgm:param type="endPts" val="midL"/>
            <dgm:param type="endSty" val="noArr"/>
          </dgm:alg>
          <dgm:shape xmlns:r="http://schemas.openxmlformats.org/officeDocument/2006/relationships" type="conn" r:blip="" zOrderOff="-2">
            <dgm:adjLst/>
          </dgm:shape>
          <dgm:presOf/>
          <dgm:constrLst>
            <dgm:constr type="connDist"/>
            <dgm:constr type="begPad"/>
            <dgm:constr type="endPad"/>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7/4/2024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5082800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7/4/2024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473921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7/4/2024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7724329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7/4/2024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38285325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7/4/2024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9725249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7/4/2024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9214108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7/4/2024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0393915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17E833E-1B6D-415F-AD29-75AE8C43BD0D}" type="datetime1">
              <a:rPr lang="en-US" smtClean="0"/>
              <a:t>7/4/2024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94918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52596F-08A7-4B70-989A-F2B1CF31E66B}" type="datetime1">
              <a:rPr lang="en-US" smtClean="0"/>
              <a:t>7/4/2024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473702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7/4/2024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655166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7/4/2024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2661209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7/4/2024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036059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t>7/4/2024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492994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7/4/2024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297294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7/4/2024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014893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7/4/2024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7691142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7/4/2024</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423054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7/4/2024</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3362071527"/>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hf sldNum="0" hdr="0" ftr="0" dt="0"/>
  <p:txStyles>
    <p:title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hemeOverride" Target="../theme/themeOverride1.xml"/><Relationship Id="rId5" Type="http://schemas.openxmlformats.org/officeDocument/2006/relationships/image" Target="../media/image7.png"/><Relationship Id="rId4" Type="http://schemas.openxmlformats.org/officeDocument/2006/relationships/image" Target="../media/image6.jpeg"/></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4.jp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jpeg"/><Relationship Id="rId7" Type="http://schemas.openxmlformats.org/officeDocument/2006/relationships/diagramColors" Target="../diagrams/colors1.xml"/><Relationship Id="rId2" Type="http://schemas.openxmlformats.org/officeDocument/2006/relationships/slideLayout" Target="../slideLayouts/slideLayout7.xml"/><Relationship Id="rId1" Type="http://schemas.openxmlformats.org/officeDocument/2006/relationships/themeOverride" Target="../theme/themeOverride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 Id="rId9"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jp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jp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A05AC74-6838-4CD9-B157-B3BB3E2F5415}"/>
              </a:ext>
              <a:ext uri="{C183D7F6-B498-43B3-948B-1728B52AA6E4}">
                <adec:decorative xmlns:adec="http://schemas.microsoft.com/office/drawing/2017/decorative" val="1"/>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0" y="10"/>
            <a:ext cx="12191980" cy="6857990"/>
          </a:xfrm>
          <a:prstGeom prst="rect">
            <a:avLst/>
          </a:prstGeom>
        </p:spPr>
      </p:pic>
      <p:sp useBgFill="1">
        <p:nvSpPr>
          <p:cNvPr id="83" name="Freeform 5">
            <a:extLst>
              <a:ext uri="{FF2B5EF4-FFF2-40B4-BE49-F238E27FC236}">
                <a16:creationId xmlns:a16="http://schemas.microsoft.com/office/drawing/2014/main" id="{608EAA06-5488-416B-B2B2-E552130110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99829" y="1101852"/>
            <a:ext cx="4254640" cy="4654297"/>
          </a:xfrm>
          <a:prstGeom prst="round2SameRect">
            <a:avLst>
              <a:gd name="adj1" fmla="val 5146"/>
              <a:gd name="adj2" fmla="val 400"/>
            </a:avLst>
          </a:prstGeom>
          <a:ln>
            <a:noFill/>
          </a:ln>
          <a:effectLst>
            <a:outerShdw blurRad="50800" dist="38100" dir="5400000" algn="tl" rotWithShape="0">
              <a:srgbClr val="000000">
                <a:alpha val="43000"/>
              </a:srgbClr>
            </a:outerShdw>
          </a:effectLst>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oudy Old Style"/>
              <a:ea typeface="+mn-ea"/>
              <a:cs typeface="+mn-cs"/>
            </a:endParaRPr>
          </a:p>
        </p:txBody>
      </p:sp>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804336" y="1623412"/>
            <a:ext cx="3849962" cy="2287229"/>
          </a:xfrm>
        </p:spPr>
        <p:txBody>
          <a:bodyPr>
            <a:normAutofit fontScale="90000"/>
          </a:bodyPr>
          <a:lstStyle/>
          <a:p>
            <a:pPr algn="l"/>
            <a:r>
              <a:rPr lang="en-US" sz="4400" b="1" dirty="0"/>
              <a:t>UI UX</a:t>
            </a:r>
            <a:br>
              <a:rPr lang="en-US" sz="4400" b="1" dirty="0"/>
            </a:br>
            <a:r>
              <a:rPr lang="en-US" sz="4400" b="1" dirty="0"/>
              <a:t>User Interface</a:t>
            </a:r>
            <a:br>
              <a:rPr lang="en-US" sz="4400" b="1" dirty="0"/>
            </a:br>
            <a:r>
              <a:rPr lang="en-US" sz="4400" b="1" dirty="0"/>
              <a:t>User Experience</a:t>
            </a:r>
          </a:p>
        </p:txBody>
      </p:sp>
      <p:sp>
        <p:nvSpPr>
          <p:cNvPr id="3" name="Subtitle 2">
            <a:extLst>
              <a:ext uri="{FF2B5EF4-FFF2-40B4-BE49-F238E27FC236}">
                <a16:creationId xmlns:a16="http://schemas.microsoft.com/office/drawing/2014/main" id="{DB93FB3F-A8D4-46D3-A1C6-C79C64563729}"/>
              </a:ext>
            </a:extLst>
          </p:cNvPr>
          <p:cNvSpPr>
            <a:spLocks noGrp="1"/>
          </p:cNvSpPr>
          <p:nvPr>
            <p:ph type="subTitle" idx="1"/>
          </p:nvPr>
        </p:nvSpPr>
        <p:spPr>
          <a:xfrm>
            <a:off x="2203228" y="4633692"/>
            <a:ext cx="3503122" cy="1244361"/>
          </a:xfrm>
        </p:spPr>
        <p:txBody>
          <a:bodyPr>
            <a:normAutofit/>
          </a:bodyPr>
          <a:lstStyle/>
          <a:p>
            <a:pPr algn="l"/>
            <a:r>
              <a:rPr lang="en-US" sz="2800" dirty="0">
                <a:solidFill>
                  <a:srgbClr val="FC05CB"/>
                </a:solidFill>
              </a:rPr>
              <a:t>NIDHILA K V</a:t>
            </a:r>
          </a:p>
        </p:txBody>
      </p:sp>
      <p:pic>
        <p:nvPicPr>
          <p:cNvPr id="4" name="Picture 3" descr="Text, logo&#10;&#10;Description automatically generated">
            <a:extLst>
              <a:ext uri="{FF2B5EF4-FFF2-40B4-BE49-F238E27FC236}">
                <a16:creationId xmlns:a16="http://schemas.microsoft.com/office/drawing/2014/main" id="{2B912FF3-7174-D6B7-3F2A-0EE4D9B62EA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52173" y="240213"/>
            <a:ext cx="2346965" cy="765050"/>
          </a:xfrm>
          <a:prstGeom prst="rect">
            <a:avLst/>
          </a:prstGeom>
          <a:solidFill>
            <a:schemeClr val="tx1"/>
          </a:solidFill>
        </p:spPr>
      </p:pic>
    </p:spTree>
    <p:extLst>
      <p:ext uri="{BB962C8B-B14F-4D97-AF65-F5344CB8AC3E}">
        <p14:creationId xmlns:p14="http://schemas.microsoft.com/office/powerpoint/2010/main" val="19465765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2F3C7E3-ACA0-AAAC-C00B-E37A22DD95B0}"/>
              </a:ext>
            </a:extLst>
          </p:cNvPr>
          <p:cNvPicPr>
            <a:picLocks noChangeAspect="1"/>
          </p:cNvPicPr>
          <p:nvPr/>
        </p:nvPicPr>
        <p:blipFill>
          <a:blip r:embed="rId2"/>
          <a:stretch>
            <a:fillRect/>
          </a:stretch>
        </p:blipFill>
        <p:spPr>
          <a:xfrm>
            <a:off x="0" y="0"/>
            <a:ext cx="12191999" cy="6858000"/>
          </a:xfrm>
          <a:prstGeom prst="rect">
            <a:avLst/>
          </a:prstGeom>
        </p:spPr>
      </p:pic>
      <p:pic>
        <p:nvPicPr>
          <p:cNvPr id="4" name="Picture 3" descr="Text, logo&#10;&#10;Description automatically generated">
            <a:extLst>
              <a:ext uri="{FF2B5EF4-FFF2-40B4-BE49-F238E27FC236}">
                <a16:creationId xmlns:a16="http://schemas.microsoft.com/office/drawing/2014/main" id="{C295C7FC-B78A-E94C-2B1B-93A86CB062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52173" y="240213"/>
            <a:ext cx="2346965" cy="765050"/>
          </a:xfrm>
          <a:prstGeom prst="rect">
            <a:avLst/>
          </a:prstGeom>
          <a:solidFill>
            <a:schemeClr val="tx1"/>
          </a:solidFill>
        </p:spPr>
      </p:pic>
    </p:spTree>
    <p:extLst>
      <p:ext uri="{BB962C8B-B14F-4D97-AF65-F5344CB8AC3E}">
        <p14:creationId xmlns:p14="http://schemas.microsoft.com/office/powerpoint/2010/main" val="8045565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Content Placeholder 14">
            <a:extLst>
              <a:ext uri="{FF2B5EF4-FFF2-40B4-BE49-F238E27FC236}">
                <a16:creationId xmlns:a16="http://schemas.microsoft.com/office/drawing/2014/main" id="{BED56AA2-D713-709D-D0BE-8D88ECAA94C6}"/>
              </a:ext>
            </a:extLst>
          </p:cNvPr>
          <p:cNvPicPr>
            <a:picLocks noGrp="1" noChangeAspect="1"/>
          </p:cNvPicPr>
          <p:nvPr>
            <p:ph idx="4294967295"/>
          </p:nvPr>
        </p:nvPicPr>
        <p:blipFill>
          <a:blip r:embed="rId2"/>
          <a:stretch>
            <a:fillRect/>
          </a:stretch>
        </p:blipFill>
        <p:spPr>
          <a:xfrm>
            <a:off x="1617740" y="1257557"/>
            <a:ext cx="7992159" cy="4944910"/>
          </a:xfrm>
        </p:spPr>
      </p:pic>
      <p:pic>
        <p:nvPicPr>
          <p:cNvPr id="16" name="Picture 15" descr="Text, logo&#10;&#10;Description automatically generated">
            <a:extLst>
              <a:ext uri="{FF2B5EF4-FFF2-40B4-BE49-F238E27FC236}">
                <a16:creationId xmlns:a16="http://schemas.microsoft.com/office/drawing/2014/main" id="{7C4AE9D4-F0E2-56E4-AEAE-A87B410271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52173" y="240213"/>
            <a:ext cx="2346965" cy="765050"/>
          </a:xfrm>
          <a:prstGeom prst="rect">
            <a:avLst/>
          </a:prstGeom>
          <a:solidFill>
            <a:schemeClr val="tx1"/>
          </a:solidFill>
        </p:spPr>
      </p:pic>
    </p:spTree>
    <p:extLst>
      <p:ext uri="{BB962C8B-B14F-4D97-AF65-F5344CB8AC3E}">
        <p14:creationId xmlns:p14="http://schemas.microsoft.com/office/powerpoint/2010/main" val="21630000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B87E9F1-25D9-ED2B-354A-00636E0B61A8}"/>
              </a:ext>
            </a:extLst>
          </p:cNvPr>
          <p:cNvPicPr>
            <a:picLocks noChangeAspect="1"/>
          </p:cNvPicPr>
          <p:nvPr/>
        </p:nvPicPr>
        <p:blipFill>
          <a:blip r:embed="rId2"/>
          <a:stretch>
            <a:fillRect/>
          </a:stretch>
        </p:blipFill>
        <p:spPr>
          <a:xfrm>
            <a:off x="0" y="1"/>
            <a:ext cx="12192000" cy="6858000"/>
          </a:xfrm>
          <a:prstGeom prst="rect">
            <a:avLst/>
          </a:prstGeom>
        </p:spPr>
      </p:pic>
      <p:pic>
        <p:nvPicPr>
          <p:cNvPr id="4" name="Picture 3" descr="Text, logo&#10;&#10;Description automatically generated">
            <a:extLst>
              <a:ext uri="{FF2B5EF4-FFF2-40B4-BE49-F238E27FC236}">
                <a16:creationId xmlns:a16="http://schemas.microsoft.com/office/drawing/2014/main" id="{236401ED-16B6-004B-4D3A-A796FA083B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52173" y="240213"/>
            <a:ext cx="2346965" cy="765050"/>
          </a:xfrm>
          <a:prstGeom prst="rect">
            <a:avLst/>
          </a:prstGeom>
          <a:solidFill>
            <a:schemeClr val="tx1"/>
          </a:solidFill>
        </p:spPr>
      </p:pic>
    </p:spTree>
    <p:extLst>
      <p:ext uri="{BB962C8B-B14F-4D97-AF65-F5344CB8AC3E}">
        <p14:creationId xmlns:p14="http://schemas.microsoft.com/office/powerpoint/2010/main" val="38166485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5247C68-AAAB-AEE7-3869-2A4144BD10E1}"/>
              </a:ext>
            </a:extLst>
          </p:cNvPr>
          <p:cNvPicPr>
            <a:picLocks noChangeAspect="1"/>
          </p:cNvPicPr>
          <p:nvPr/>
        </p:nvPicPr>
        <p:blipFill>
          <a:blip r:embed="rId2"/>
          <a:stretch>
            <a:fillRect/>
          </a:stretch>
        </p:blipFill>
        <p:spPr>
          <a:xfrm>
            <a:off x="0" y="0"/>
            <a:ext cx="12123174" cy="6858000"/>
          </a:xfrm>
          <a:prstGeom prst="rect">
            <a:avLst/>
          </a:prstGeom>
        </p:spPr>
      </p:pic>
      <p:pic>
        <p:nvPicPr>
          <p:cNvPr id="4" name="Picture 3" descr="Text, logo&#10;&#10;Description automatically generated">
            <a:extLst>
              <a:ext uri="{FF2B5EF4-FFF2-40B4-BE49-F238E27FC236}">
                <a16:creationId xmlns:a16="http://schemas.microsoft.com/office/drawing/2014/main" id="{64104973-F1E5-07ED-692F-9E1B3F99CE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52173" y="240213"/>
            <a:ext cx="2346965" cy="765050"/>
          </a:xfrm>
          <a:prstGeom prst="rect">
            <a:avLst/>
          </a:prstGeom>
          <a:solidFill>
            <a:schemeClr val="tx1"/>
          </a:solidFill>
        </p:spPr>
      </p:pic>
    </p:spTree>
    <p:extLst>
      <p:ext uri="{BB962C8B-B14F-4D97-AF65-F5344CB8AC3E}">
        <p14:creationId xmlns:p14="http://schemas.microsoft.com/office/powerpoint/2010/main" val="42525938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36C4366-2555-F75C-C427-21AC39372506}"/>
              </a:ext>
            </a:extLst>
          </p:cNvPr>
          <p:cNvPicPr>
            <a:picLocks noChangeAspect="1"/>
          </p:cNvPicPr>
          <p:nvPr/>
        </p:nvPicPr>
        <p:blipFill>
          <a:blip r:embed="rId2"/>
          <a:stretch>
            <a:fillRect/>
          </a:stretch>
        </p:blipFill>
        <p:spPr>
          <a:xfrm>
            <a:off x="1715729" y="1244272"/>
            <a:ext cx="8760542" cy="5240102"/>
          </a:xfrm>
          <a:prstGeom prst="rect">
            <a:avLst/>
          </a:prstGeom>
        </p:spPr>
      </p:pic>
      <p:pic>
        <p:nvPicPr>
          <p:cNvPr id="4" name="Picture 3" descr="Text, logo&#10;&#10;Description automatically generated">
            <a:extLst>
              <a:ext uri="{FF2B5EF4-FFF2-40B4-BE49-F238E27FC236}">
                <a16:creationId xmlns:a16="http://schemas.microsoft.com/office/drawing/2014/main" id="{ACDD15DC-7579-E266-88C6-FB8300E05D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52173" y="240213"/>
            <a:ext cx="2346965" cy="765050"/>
          </a:xfrm>
          <a:prstGeom prst="rect">
            <a:avLst/>
          </a:prstGeom>
          <a:solidFill>
            <a:schemeClr val="tx1"/>
          </a:solidFill>
        </p:spPr>
      </p:pic>
    </p:spTree>
    <p:extLst>
      <p:ext uri="{BB962C8B-B14F-4D97-AF65-F5344CB8AC3E}">
        <p14:creationId xmlns:p14="http://schemas.microsoft.com/office/powerpoint/2010/main" val="27474599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66CB669-2B18-7D37-1EAD-FC5E578E99CA}"/>
              </a:ext>
            </a:extLst>
          </p:cNvPr>
          <p:cNvPicPr>
            <a:picLocks noChangeAspect="1"/>
          </p:cNvPicPr>
          <p:nvPr/>
        </p:nvPicPr>
        <p:blipFill>
          <a:blip r:embed="rId2"/>
          <a:stretch>
            <a:fillRect/>
          </a:stretch>
        </p:blipFill>
        <p:spPr>
          <a:xfrm>
            <a:off x="-108155" y="0"/>
            <a:ext cx="12300155" cy="6931742"/>
          </a:xfrm>
          <a:prstGeom prst="rect">
            <a:avLst/>
          </a:prstGeom>
        </p:spPr>
      </p:pic>
      <p:pic>
        <p:nvPicPr>
          <p:cNvPr id="4" name="Picture 3" descr="Text, logo&#10;&#10;Description automatically generated">
            <a:extLst>
              <a:ext uri="{FF2B5EF4-FFF2-40B4-BE49-F238E27FC236}">
                <a16:creationId xmlns:a16="http://schemas.microsoft.com/office/drawing/2014/main" id="{80CF23C0-BBFB-2DDB-B9E5-9635B4F9E0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52173" y="240213"/>
            <a:ext cx="2346965" cy="765050"/>
          </a:xfrm>
          <a:prstGeom prst="rect">
            <a:avLst/>
          </a:prstGeom>
          <a:solidFill>
            <a:schemeClr val="tx1"/>
          </a:solidFill>
        </p:spPr>
      </p:pic>
    </p:spTree>
    <p:extLst>
      <p:ext uri="{BB962C8B-B14F-4D97-AF65-F5344CB8AC3E}">
        <p14:creationId xmlns:p14="http://schemas.microsoft.com/office/powerpoint/2010/main" val="3808735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A7474B0-96B1-43D9-2204-FB3B6B62F825}"/>
              </a:ext>
            </a:extLst>
          </p:cNvPr>
          <p:cNvPicPr>
            <a:picLocks noChangeAspect="1"/>
          </p:cNvPicPr>
          <p:nvPr/>
        </p:nvPicPr>
        <p:blipFill>
          <a:blip r:embed="rId2"/>
          <a:stretch>
            <a:fillRect/>
          </a:stretch>
        </p:blipFill>
        <p:spPr>
          <a:xfrm>
            <a:off x="-1" y="0"/>
            <a:ext cx="12015019" cy="6858000"/>
          </a:xfrm>
          <a:prstGeom prst="rect">
            <a:avLst/>
          </a:prstGeom>
        </p:spPr>
      </p:pic>
      <p:pic>
        <p:nvPicPr>
          <p:cNvPr id="4" name="Picture 3" descr="Text, logo&#10;&#10;Description automatically generated">
            <a:extLst>
              <a:ext uri="{FF2B5EF4-FFF2-40B4-BE49-F238E27FC236}">
                <a16:creationId xmlns:a16="http://schemas.microsoft.com/office/drawing/2014/main" id="{BC904F61-732C-E3C7-6991-EDF1E3D79B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52173" y="240213"/>
            <a:ext cx="2346965" cy="765050"/>
          </a:xfrm>
          <a:prstGeom prst="rect">
            <a:avLst/>
          </a:prstGeom>
          <a:solidFill>
            <a:schemeClr val="tx1"/>
          </a:solidFill>
        </p:spPr>
      </p:pic>
    </p:spTree>
    <p:extLst>
      <p:ext uri="{BB962C8B-B14F-4D97-AF65-F5344CB8AC3E}">
        <p14:creationId xmlns:p14="http://schemas.microsoft.com/office/powerpoint/2010/main" val="13409320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BE23C1B-34AD-8BD7-5132-13D480F27835}"/>
              </a:ext>
            </a:extLst>
          </p:cNvPr>
          <p:cNvPicPr>
            <a:picLocks noChangeAspect="1"/>
          </p:cNvPicPr>
          <p:nvPr/>
        </p:nvPicPr>
        <p:blipFill>
          <a:blip r:embed="rId2"/>
          <a:stretch>
            <a:fillRect/>
          </a:stretch>
        </p:blipFill>
        <p:spPr>
          <a:xfrm>
            <a:off x="0" y="0"/>
            <a:ext cx="12103510" cy="6857999"/>
          </a:xfrm>
          <a:prstGeom prst="rect">
            <a:avLst/>
          </a:prstGeom>
        </p:spPr>
      </p:pic>
      <p:pic>
        <p:nvPicPr>
          <p:cNvPr id="4" name="Picture 3" descr="Text, logo&#10;&#10;Description automatically generated">
            <a:extLst>
              <a:ext uri="{FF2B5EF4-FFF2-40B4-BE49-F238E27FC236}">
                <a16:creationId xmlns:a16="http://schemas.microsoft.com/office/drawing/2014/main" id="{B998DC00-6B37-8D52-FE98-B332D964FE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52173" y="240213"/>
            <a:ext cx="2346965" cy="765050"/>
          </a:xfrm>
          <a:prstGeom prst="rect">
            <a:avLst/>
          </a:prstGeom>
          <a:solidFill>
            <a:schemeClr val="tx1"/>
          </a:solidFill>
        </p:spPr>
      </p:pic>
    </p:spTree>
    <p:extLst>
      <p:ext uri="{BB962C8B-B14F-4D97-AF65-F5344CB8AC3E}">
        <p14:creationId xmlns:p14="http://schemas.microsoft.com/office/powerpoint/2010/main" val="22953633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9AE1070-1158-7A69-C06C-9F5AC2189462}"/>
              </a:ext>
            </a:extLst>
          </p:cNvPr>
          <p:cNvPicPr>
            <a:picLocks noChangeAspect="1"/>
          </p:cNvPicPr>
          <p:nvPr/>
        </p:nvPicPr>
        <p:blipFill>
          <a:blip r:embed="rId2"/>
          <a:stretch>
            <a:fillRect/>
          </a:stretch>
        </p:blipFill>
        <p:spPr>
          <a:xfrm>
            <a:off x="0" y="1"/>
            <a:ext cx="12191999" cy="6857999"/>
          </a:xfrm>
          <a:prstGeom prst="rect">
            <a:avLst/>
          </a:prstGeom>
        </p:spPr>
      </p:pic>
      <p:pic>
        <p:nvPicPr>
          <p:cNvPr id="4" name="Picture 3" descr="Text, logo&#10;&#10;Description automatically generated">
            <a:extLst>
              <a:ext uri="{FF2B5EF4-FFF2-40B4-BE49-F238E27FC236}">
                <a16:creationId xmlns:a16="http://schemas.microsoft.com/office/drawing/2014/main" id="{00327315-21D6-BAB9-242F-9BCE0DED36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52173" y="240213"/>
            <a:ext cx="2346965" cy="765050"/>
          </a:xfrm>
          <a:prstGeom prst="rect">
            <a:avLst/>
          </a:prstGeom>
          <a:solidFill>
            <a:schemeClr val="tx1"/>
          </a:solidFill>
        </p:spPr>
      </p:pic>
    </p:spTree>
    <p:extLst>
      <p:ext uri="{BB962C8B-B14F-4D97-AF65-F5344CB8AC3E}">
        <p14:creationId xmlns:p14="http://schemas.microsoft.com/office/powerpoint/2010/main" val="5204489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712E278-1B97-7052-E598-D9D58B227E33}"/>
              </a:ext>
            </a:extLst>
          </p:cNvPr>
          <p:cNvPicPr>
            <a:picLocks noChangeAspect="1"/>
          </p:cNvPicPr>
          <p:nvPr/>
        </p:nvPicPr>
        <p:blipFill>
          <a:blip r:embed="rId2"/>
          <a:stretch>
            <a:fillRect/>
          </a:stretch>
        </p:blipFill>
        <p:spPr>
          <a:xfrm>
            <a:off x="0" y="0"/>
            <a:ext cx="12191999" cy="6858000"/>
          </a:xfrm>
          <a:prstGeom prst="rect">
            <a:avLst/>
          </a:prstGeom>
        </p:spPr>
      </p:pic>
      <p:pic>
        <p:nvPicPr>
          <p:cNvPr id="4" name="Picture 3" descr="Text, logo&#10;&#10;Description automatically generated">
            <a:extLst>
              <a:ext uri="{FF2B5EF4-FFF2-40B4-BE49-F238E27FC236}">
                <a16:creationId xmlns:a16="http://schemas.microsoft.com/office/drawing/2014/main" id="{BD78EB3F-8596-BF77-2750-3BDFF1439F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52173" y="240213"/>
            <a:ext cx="2346965" cy="765050"/>
          </a:xfrm>
          <a:prstGeom prst="rect">
            <a:avLst/>
          </a:prstGeom>
          <a:solidFill>
            <a:schemeClr val="tx1"/>
          </a:solidFill>
        </p:spPr>
      </p:pic>
    </p:spTree>
    <p:extLst>
      <p:ext uri="{BB962C8B-B14F-4D97-AF65-F5344CB8AC3E}">
        <p14:creationId xmlns:p14="http://schemas.microsoft.com/office/powerpoint/2010/main" val="22659814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022B50-EECD-BB65-F191-AECA5E789CC0}"/>
              </a:ext>
            </a:extLst>
          </p:cNvPr>
          <p:cNvSpPr>
            <a:spLocks noGrp="1"/>
          </p:cNvSpPr>
          <p:nvPr>
            <p:ph type="title"/>
          </p:nvPr>
        </p:nvSpPr>
        <p:spPr/>
        <p:txBody>
          <a:bodyPr>
            <a:normAutofit fontScale="90000"/>
          </a:bodyPr>
          <a:lstStyle/>
          <a:p>
            <a:r>
              <a:rPr lang="en-IN" dirty="0"/>
              <a:t>INTRODUCTION</a:t>
            </a:r>
            <a:br>
              <a:rPr lang="en-IN" dirty="0"/>
            </a:br>
            <a:endParaRPr lang="en-IN" dirty="0"/>
          </a:p>
        </p:txBody>
      </p:sp>
      <p:sp>
        <p:nvSpPr>
          <p:cNvPr id="3" name="Content Placeholder 2">
            <a:extLst>
              <a:ext uri="{FF2B5EF4-FFF2-40B4-BE49-F238E27FC236}">
                <a16:creationId xmlns:a16="http://schemas.microsoft.com/office/drawing/2014/main" id="{92234AA7-A529-E8D3-2D31-97DBD95BAE42}"/>
              </a:ext>
            </a:extLst>
          </p:cNvPr>
          <p:cNvSpPr>
            <a:spLocks noGrp="1"/>
          </p:cNvSpPr>
          <p:nvPr>
            <p:ph idx="1"/>
          </p:nvPr>
        </p:nvSpPr>
        <p:spPr>
          <a:xfrm>
            <a:off x="913795" y="2076450"/>
            <a:ext cx="10353762" cy="3714749"/>
          </a:xfrm>
        </p:spPr>
        <p:txBody>
          <a:bodyPr>
            <a:normAutofit/>
          </a:bodyPr>
          <a:lstStyle/>
          <a:p>
            <a:r>
              <a:rPr lang="en-IN" sz="2400" dirty="0"/>
              <a:t>UX design focuses on creating a seamless and meaningful user experience by understanding user needs,conducting0 research , and designing interfaces</a:t>
            </a:r>
          </a:p>
          <a:p>
            <a:endParaRPr lang="en-IN" sz="2400" dirty="0"/>
          </a:p>
          <a:p>
            <a:r>
              <a:rPr lang="en-IN" sz="2400" dirty="0"/>
              <a:t>UI design focuses on the visual , interactive elements of a product </a:t>
            </a:r>
          </a:p>
        </p:txBody>
      </p:sp>
      <p:pic>
        <p:nvPicPr>
          <p:cNvPr id="4" name="Picture 3" descr="Text, logo&#10;&#10;Description automatically generated">
            <a:extLst>
              <a:ext uri="{FF2B5EF4-FFF2-40B4-BE49-F238E27FC236}">
                <a16:creationId xmlns:a16="http://schemas.microsoft.com/office/drawing/2014/main" id="{CB1D6E93-61C5-FF90-FAF0-BA74CA8C32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52173" y="240213"/>
            <a:ext cx="2346965" cy="765050"/>
          </a:xfrm>
          <a:prstGeom prst="rect">
            <a:avLst/>
          </a:prstGeom>
          <a:solidFill>
            <a:schemeClr val="tx1"/>
          </a:solidFill>
        </p:spPr>
      </p:pic>
    </p:spTree>
    <p:extLst>
      <p:ext uri="{BB962C8B-B14F-4D97-AF65-F5344CB8AC3E}">
        <p14:creationId xmlns:p14="http://schemas.microsoft.com/office/powerpoint/2010/main" val="16275384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B270A4A-17D0-6457-D051-13C4595D3134}"/>
              </a:ext>
            </a:extLst>
          </p:cNvPr>
          <p:cNvPicPr>
            <a:picLocks noChangeAspect="1"/>
          </p:cNvPicPr>
          <p:nvPr/>
        </p:nvPicPr>
        <p:blipFill>
          <a:blip r:embed="rId2"/>
          <a:stretch>
            <a:fillRect/>
          </a:stretch>
        </p:blipFill>
        <p:spPr>
          <a:xfrm>
            <a:off x="0" y="0"/>
            <a:ext cx="12074013" cy="6857999"/>
          </a:xfrm>
          <a:prstGeom prst="rect">
            <a:avLst/>
          </a:prstGeom>
        </p:spPr>
      </p:pic>
      <p:pic>
        <p:nvPicPr>
          <p:cNvPr id="4" name="Picture 3" descr="Text, logo&#10;&#10;Description automatically generated">
            <a:extLst>
              <a:ext uri="{FF2B5EF4-FFF2-40B4-BE49-F238E27FC236}">
                <a16:creationId xmlns:a16="http://schemas.microsoft.com/office/drawing/2014/main" id="{7A095C93-4930-483E-6C52-0393FA71B4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52173" y="240213"/>
            <a:ext cx="2346965" cy="765050"/>
          </a:xfrm>
          <a:prstGeom prst="rect">
            <a:avLst/>
          </a:prstGeom>
          <a:solidFill>
            <a:schemeClr val="tx1"/>
          </a:solidFill>
        </p:spPr>
      </p:pic>
    </p:spTree>
    <p:extLst>
      <p:ext uri="{BB962C8B-B14F-4D97-AF65-F5344CB8AC3E}">
        <p14:creationId xmlns:p14="http://schemas.microsoft.com/office/powerpoint/2010/main" val="10585708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graphicFrame>
        <p:nvGraphicFramePr>
          <p:cNvPr id="5" name="Content Placeholder 2" descr="SmartArt Graphic">
            <a:extLst>
              <a:ext uri="{FF2B5EF4-FFF2-40B4-BE49-F238E27FC236}">
                <a16:creationId xmlns:a16="http://schemas.microsoft.com/office/drawing/2014/main" id="{D6E2B9AC-73A3-4B9A-84F6-A0F50427C9AE}"/>
              </a:ext>
            </a:extLst>
          </p:cNvPr>
          <p:cNvGraphicFramePr>
            <a:graphicFrameLocks noGrp="1"/>
          </p:cNvGraphicFramePr>
          <p:nvPr>
            <p:ph sz="half" idx="4294967295"/>
            <p:extLst>
              <p:ext uri="{D42A27DB-BD31-4B8C-83A1-F6EECF244321}">
                <p14:modId xmlns:p14="http://schemas.microsoft.com/office/powerpoint/2010/main" val="1930064767"/>
              </p:ext>
            </p:extLst>
          </p:nvPr>
        </p:nvGraphicFramePr>
        <p:xfrm>
          <a:off x="0" y="215900"/>
          <a:ext cx="5416550" cy="641032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4" name="Content Placeholder 3">
            <a:extLst>
              <a:ext uri="{FF2B5EF4-FFF2-40B4-BE49-F238E27FC236}">
                <a16:creationId xmlns:a16="http://schemas.microsoft.com/office/drawing/2014/main" id="{6BB0C43B-1CCE-B8C6-5B45-F230F219DC81}"/>
              </a:ext>
            </a:extLst>
          </p:cNvPr>
          <p:cNvSpPr>
            <a:spLocks noGrp="1"/>
          </p:cNvSpPr>
          <p:nvPr>
            <p:ph sz="half" idx="4294967295"/>
          </p:nvPr>
        </p:nvSpPr>
        <p:spPr>
          <a:xfrm>
            <a:off x="324465" y="929328"/>
            <a:ext cx="11435735" cy="5294312"/>
          </a:xfrm>
        </p:spPr>
        <p:txBody>
          <a:bodyPr>
            <a:normAutofit/>
          </a:bodyPr>
          <a:lstStyle/>
          <a:p>
            <a:r>
              <a:rPr lang="en-IN" sz="2800" b="1" dirty="0"/>
              <a:t>What is User Experience(UX) Design?</a:t>
            </a:r>
          </a:p>
          <a:p>
            <a:endParaRPr lang="en-IN" b="1" dirty="0"/>
          </a:p>
          <a:p>
            <a:r>
              <a:rPr lang="en-IN" b="1" dirty="0"/>
              <a:t>User experience design is about understanding customer’s feelings when interacting with a website, app, or product. A good UX design is functional , desirable, credible, findable, usable, and valuable.</a:t>
            </a:r>
          </a:p>
          <a:p>
            <a:endParaRPr lang="en-IN" b="1" dirty="0"/>
          </a:p>
          <a:p>
            <a:r>
              <a:rPr lang="en-IN" b="1" dirty="0"/>
              <a:t>User experience does not depend only on how the product is designed. there are other aspects as well that make UX design more challenging</a:t>
            </a:r>
          </a:p>
          <a:p>
            <a:endParaRPr lang="en-IN" b="1" dirty="0"/>
          </a:p>
          <a:p>
            <a:r>
              <a:rPr lang="en-IN" b="1" dirty="0"/>
              <a:t>UX designer Peter </a:t>
            </a:r>
            <a:r>
              <a:rPr lang="en-IN" b="1" dirty="0" err="1"/>
              <a:t>Morville</a:t>
            </a:r>
            <a:r>
              <a:rPr lang="en-IN" b="1" dirty="0"/>
              <a:t> expresses these critical tenets as a user experience honey comb</a:t>
            </a:r>
          </a:p>
        </p:txBody>
      </p:sp>
      <p:pic>
        <p:nvPicPr>
          <p:cNvPr id="6" name="Picture 5" descr="Text, logo&#10;&#10;Description automatically generated">
            <a:extLst>
              <a:ext uri="{FF2B5EF4-FFF2-40B4-BE49-F238E27FC236}">
                <a16:creationId xmlns:a16="http://schemas.microsoft.com/office/drawing/2014/main" id="{32B0475E-EAF7-8FD5-C8F1-DC18C6DF55D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652173" y="240213"/>
            <a:ext cx="2346965" cy="765050"/>
          </a:xfrm>
          <a:prstGeom prst="rect">
            <a:avLst/>
          </a:prstGeom>
          <a:solidFill>
            <a:schemeClr val="tx1"/>
          </a:solidFill>
        </p:spPr>
      </p:pic>
    </p:spTree>
    <p:extLst>
      <p:ext uri="{BB962C8B-B14F-4D97-AF65-F5344CB8AC3E}">
        <p14:creationId xmlns:p14="http://schemas.microsoft.com/office/powerpoint/2010/main" val="6514438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236830E-7195-80C7-21DD-C3CC2846562D}"/>
              </a:ext>
            </a:extLst>
          </p:cNvPr>
          <p:cNvPicPr>
            <a:picLocks noChangeAspect="1"/>
          </p:cNvPicPr>
          <p:nvPr/>
        </p:nvPicPr>
        <p:blipFill>
          <a:blip r:embed="rId2"/>
          <a:stretch>
            <a:fillRect/>
          </a:stretch>
        </p:blipFill>
        <p:spPr>
          <a:xfrm>
            <a:off x="1517622" y="1120877"/>
            <a:ext cx="8495271" cy="4866969"/>
          </a:xfrm>
          <a:prstGeom prst="rect">
            <a:avLst/>
          </a:prstGeom>
        </p:spPr>
      </p:pic>
      <p:pic>
        <p:nvPicPr>
          <p:cNvPr id="4" name="Picture 3" descr="Text, logo&#10;&#10;Description automatically generated">
            <a:extLst>
              <a:ext uri="{FF2B5EF4-FFF2-40B4-BE49-F238E27FC236}">
                <a16:creationId xmlns:a16="http://schemas.microsoft.com/office/drawing/2014/main" id="{DD451E5A-91CA-2DDE-5E1C-5C1B86F88F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52173" y="240213"/>
            <a:ext cx="2346965" cy="765050"/>
          </a:xfrm>
          <a:prstGeom prst="rect">
            <a:avLst/>
          </a:prstGeom>
          <a:solidFill>
            <a:schemeClr val="tx1"/>
          </a:solidFill>
        </p:spPr>
      </p:pic>
    </p:spTree>
    <p:extLst>
      <p:ext uri="{BB962C8B-B14F-4D97-AF65-F5344CB8AC3E}">
        <p14:creationId xmlns:p14="http://schemas.microsoft.com/office/powerpoint/2010/main" val="13674470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9224C07-371E-0E6B-2468-6736E7393E81}"/>
              </a:ext>
            </a:extLst>
          </p:cNvPr>
          <p:cNvPicPr>
            <a:picLocks noChangeAspect="1"/>
          </p:cNvPicPr>
          <p:nvPr/>
        </p:nvPicPr>
        <p:blipFill>
          <a:blip r:embed="rId2"/>
          <a:stretch>
            <a:fillRect/>
          </a:stretch>
        </p:blipFill>
        <p:spPr>
          <a:xfrm>
            <a:off x="3127516" y="1288026"/>
            <a:ext cx="5183880" cy="4724400"/>
          </a:xfrm>
          <a:prstGeom prst="rect">
            <a:avLst/>
          </a:prstGeom>
        </p:spPr>
      </p:pic>
      <p:pic>
        <p:nvPicPr>
          <p:cNvPr id="6" name="Picture 5" descr="Text, logo&#10;&#10;Description automatically generated">
            <a:extLst>
              <a:ext uri="{FF2B5EF4-FFF2-40B4-BE49-F238E27FC236}">
                <a16:creationId xmlns:a16="http://schemas.microsoft.com/office/drawing/2014/main" id="{79E1A6C7-C963-78D5-4A6B-FF4C55BFA9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52173" y="240213"/>
            <a:ext cx="2346965" cy="765050"/>
          </a:xfrm>
          <a:prstGeom prst="rect">
            <a:avLst/>
          </a:prstGeom>
          <a:solidFill>
            <a:schemeClr val="tx1"/>
          </a:solidFill>
        </p:spPr>
      </p:pic>
      <p:sp>
        <p:nvSpPr>
          <p:cNvPr id="7" name="Title 6">
            <a:extLst>
              <a:ext uri="{FF2B5EF4-FFF2-40B4-BE49-F238E27FC236}">
                <a16:creationId xmlns:a16="http://schemas.microsoft.com/office/drawing/2014/main" id="{9BF6A54B-564B-ECE5-D092-EC9440B98DAC}"/>
              </a:ext>
            </a:extLst>
          </p:cNvPr>
          <p:cNvSpPr>
            <a:spLocks noGrp="1"/>
          </p:cNvSpPr>
          <p:nvPr>
            <p:ph type="title" idx="4294967295"/>
          </p:nvPr>
        </p:nvSpPr>
        <p:spPr>
          <a:xfrm>
            <a:off x="471980" y="84126"/>
            <a:ext cx="10353675" cy="1257300"/>
          </a:xfrm>
        </p:spPr>
        <p:txBody>
          <a:bodyPr/>
          <a:lstStyle/>
          <a:p>
            <a:r>
              <a:rPr lang="en-IN" b="1" dirty="0"/>
              <a:t>HONEY COMB</a:t>
            </a:r>
          </a:p>
        </p:txBody>
      </p:sp>
    </p:spTree>
    <p:extLst>
      <p:ext uri="{BB962C8B-B14F-4D97-AF65-F5344CB8AC3E}">
        <p14:creationId xmlns:p14="http://schemas.microsoft.com/office/powerpoint/2010/main" val="30674257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46659FA-24CF-7EB5-7A6C-09F7C564A9C1}"/>
              </a:ext>
            </a:extLst>
          </p:cNvPr>
          <p:cNvSpPr txBox="1"/>
          <p:nvPr/>
        </p:nvSpPr>
        <p:spPr>
          <a:xfrm>
            <a:off x="3048000" y="2415796"/>
            <a:ext cx="6096000" cy="2031325"/>
          </a:xfrm>
          <a:prstGeom prst="rect">
            <a:avLst/>
          </a:prstGeom>
          <a:noFill/>
        </p:spPr>
        <p:txBody>
          <a:bodyPr wrap="square">
            <a:spAutoFit/>
          </a:bodyPr>
          <a:lstStyle/>
          <a:p>
            <a:pPr algn="l">
              <a:buFont typeface="Arial" panose="020B0604020202020204" pitchFamily="34" charset="0"/>
              <a:buChar char="•"/>
            </a:pPr>
            <a:r>
              <a:rPr lang="en-US" b="1" i="0" dirty="0">
                <a:solidFill>
                  <a:srgbClr val="10162F"/>
                </a:solidFill>
                <a:effectLst/>
                <a:highlight>
                  <a:srgbClr val="F5FCFF"/>
                </a:highlight>
                <a:latin typeface="Apercu"/>
              </a:rPr>
              <a:t>Useful</a:t>
            </a:r>
            <a:r>
              <a:rPr lang="en-US" b="0" i="0" dirty="0">
                <a:solidFill>
                  <a:srgbClr val="10162F"/>
                </a:solidFill>
                <a:effectLst/>
                <a:highlight>
                  <a:srgbClr val="F5FCFF"/>
                </a:highlight>
                <a:latin typeface="Apercu"/>
              </a:rPr>
              <a:t>: Fulfills a user’s needs.</a:t>
            </a:r>
          </a:p>
          <a:p>
            <a:pPr algn="l">
              <a:buFont typeface="Arial" panose="020B0604020202020204" pitchFamily="34" charset="0"/>
              <a:buChar char="•"/>
            </a:pPr>
            <a:r>
              <a:rPr lang="en-US" b="1" i="0" dirty="0">
                <a:solidFill>
                  <a:srgbClr val="10162F"/>
                </a:solidFill>
                <a:effectLst/>
                <a:highlight>
                  <a:srgbClr val="F5FCFF"/>
                </a:highlight>
                <a:latin typeface="Apercu"/>
              </a:rPr>
              <a:t>Usable</a:t>
            </a:r>
            <a:r>
              <a:rPr lang="en-US" b="0" i="0" dirty="0">
                <a:solidFill>
                  <a:srgbClr val="10162F"/>
                </a:solidFill>
                <a:effectLst/>
                <a:highlight>
                  <a:srgbClr val="F5FCFF"/>
                </a:highlight>
                <a:latin typeface="Apercu"/>
              </a:rPr>
              <a:t>: Easy to use and understand.</a:t>
            </a:r>
          </a:p>
          <a:p>
            <a:pPr algn="l">
              <a:buFont typeface="Arial" panose="020B0604020202020204" pitchFamily="34" charset="0"/>
              <a:buChar char="•"/>
            </a:pPr>
            <a:r>
              <a:rPr lang="en-US" b="1" i="0" dirty="0">
                <a:solidFill>
                  <a:srgbClr val="10162F"/>
                </a:solidFill>
                <a:effectLst/>
                <a:highlight>
                  <a:srgbClr val="F5FCFF"/>
                </a:highlight>
                <a:latin typeface="Apercu"/>
              </a:rPr>
              <a:t>Desirable</a:t>
            </a:r>
            <a:r>
              <a:rPr lang="en-US" b="0" i="0" dirty="0">
                <a:solidFill>
                  <a:srgbClr val="10162F"/>
                </a:solidFill>
                <a:effectLst/>
                <a:highlight>
                  <a:srgbClr val="F5FCFF"/>
                </a:highlight>
                <a:latin typeface="Apercu"/>
              </a:rPr>
              <a:t>: Visually attractive </a:t>
            </a:r>
          </a:p>
          <a:p>
            <a:pPr algn="l">
              <a:buFont typeface="Arial" panose="020B0604020202020204" pitchFamily="34" charset="0"/>
              <a:buChar char="•"/>
            </a:pPr>
            <a:r>
              <a:rPr lang="en-US" b="1" i="0" dirty="0">
                <a:solidFill>
                  <a:srgbClr val="10162F"/>
                </a:solidFill>
                <a:effectLst/>
                <a:highlight>
                  <a:srgbClr val="F5FCFF"/>
                </a:highlight>
                <a:latin typeface="Apercu"/>
              </a:rPr>
              <a:t>Findable</a:t>
            </a:r>
            <a:r>
              <a:rPr lang="en-US" b="0" i="0" dirty="0">
                <a:solidFill>
                  <a:srgbClr val="10162F"/>
                </a:solidFill>
                <a:effectLst/>
                <a:highlight>
                  <a:srgbClr val="F5FCFF"/>
                </a:highlight>
                <a:latin typeface="Apercu"/>
              </a:rPr>
              <a:t>: easy to navigate and find information.</a:t>
            </a:r>
          </a:p>
          <a:p>
            <a:pPr algn="l">
              <a:buFont typeface="Arial" panose="020B0604020202020204" pitchFamily="34" charset="0"/>
              <a:buChar char="•"/>
            </a:pPr>
            <a:r>
              <a:rPr lang="en-US" b="1" i="0" dirty="0">
                <a:solidFill>
                  <a:srgbClr val="10162F"/>
                </a:solidFill>
                <a:effectLst/>
                <a:highlight>
                  <a:srgbClr val="F5FCFF"/>
                </a:highlight>
                <a:latin typeface="Apercu"/>
              </a:rPr>
              <a:t>Accessible</a:t>
            </a:r>
            <a:r>
              <a:rPr lang="en-US" b="0" i="0" dirty="0">
                <a:solidFill>
                  <a:srgbClr val="10162F"/>
                </a:solidFill>
                <a:effectLst/>
                <a:highlight>
                  <a:srgbClr val="F5FCFF"/>
                </a:highlight>
                <a:latin typeface="Apercu"/>
              </a:rPr>
              <a:t>: Users with disabilities can use the product.</a:t>
            </a:r>
          </a:p>
          <a:p>
            <a:pPr algn="l">
              <a:buFont typeface="Arial" panose="020B0604020202020204" pitchFamily="34" charset="0"/>
              <a:buChar char="•"/>
            </a:pPr>
            <a:r>
              <a:rPr lang="en-US" b="1" i="0" dirty="0">
                <a:solidFill>
                  <a:srgbClr val="10162F"/>
                </a:solidFill>
                <a:effectLst/>
                <a:highlight>
                  <a:srgbClr val="F5FCFF"/>
                </a:highlight>
                <a:latin typeface="Apercu"/>
              </a:rPr>
              <a:t>Credible</a:t>
            </a:r>
            <a:r>
              <a:rPr lang="en-US" b="0" i="0" dirty="0">
                <a:solidFill>
                  <a:srgbClr val="10162F"/>
                </a:solidFill>
                <a:effectLst/>
                <a:highlight>
                  <a:srgbClr val="F5FCFF"/>
                </a:highlight>
                <a:latin typeface="Apercu"/>
              </a:rPr>
              <a:t>: The product, company, and services are trustworthy.</a:t>
            </a:r>
          </a:p>
          <a:p>
            <a:pPr algn="l">
              <a:buFont typeface="Arial" panose="020B0604020202020204" pitchFamily="34" charset="0"/>
              <a:buChar char="•"/>
            </a:pPr>
            <a:r>
              <a:rPr lang="en-US" b="1" i="0" dirty="0">
                <a:solidFill>
                  <a:srgbClr val="10162F"/>
                </a:solidFill>
                <a:effectLst/>
                <a:highlight>
                  <a:srgbClr val="F5FCFF"/>
                </a:highlight>
                <a:latin typeface="Apercu"/>
              </a:rPr>
              <a:t>Valuable</a:t>
            </a:r>
            <a:r>
              <a:rPr lang="en-US" b="0" i="0" dirty="0">
                <a:solidFill>
                  <a:srgbClr val="10162F"/>
                </a:solidFill>
                <a:effectLst/>
                <a:highlight>
                  <a:srgbClr val="F5FCFF"/>
                </a:highlight>
                <a:latin typeface="Apercu"/>
              </a:rPr>
              <a:t>: Delivers business value.</a:t>
            </a:r>
          </a:p>
        </p:txBody>
      </p:sp>
      <p:pic>
        <p:nvPicPr>
          <p:cNvPr id="4" name="Picture 3" descr="Text, logo&#10;&#10;Description automatically generated">
            <a:extLst>
              <a:ext uri="{FF2B5EF4-FFF2-40B4-BE49-F238E27FC236}">
                <a16:creationId xmlns:a16="http://schemas.microsoft.com/office/drawing/2014/main" id="{553BD9AD-7C45-8B71-8BE3-2953AE0848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52173" y="240213"/>
            <a:ext cx="2346965" cy="765050"/>
          </a:xfrm>
          <a:prstGeom prst="rect">
            <a:avLst/>
          </a:prstGeom>
          <a:solidFill>
            <a:schemeClr val="tx1"/>
          </a:solidFill>
        </p:spPr>
      </p:pic>
    </p:spTree>
    <p:extLst>
      <p:ext uri="{BB962C8B-B14F-4D97-AF65-F5344CB8AC3E}">
        <p14:creationId xmlns:p14="http://schemas.microsoft.com/office/powerpoint/2010/main" val="9971165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5FEE3BA-E125-23C0-14D7-2EF412CA10B5}"/>
              </a:ext>
            </a:extLst>
          </p:cNvPr>
          <p:cNvPicPr>
            <a:picLocks noChangeAspect="1"/>
          </p:cNvPicPr>
          <p:nvPr/>
        </p:nvPicPr>
        <p:blipFill>
          <a:blip r:embed="rId2"/>
          <a:stretch>
            <a:fillRect/>
          </a:stretch>
        </p:blipFill>
        <p:spPr>
          <a:xfrm>
            <a:off x="1622809" y="1340543"/>
            <a:ext cx="8946381" cy="4943830"/>
          </a:xfrm>
          <a:prstGeom prst="rect">
            <a:avLst/>
          </a:prstGeom>
        </p:spPr>
      </p:pic>
      <p:pic>
        <p:nvPicPr>
          <p:cNvPr id="6" name="Picture 5" descr="Text, logo&#10;&#10;Description automatically generated">
            <a:extLst>
              <a:ext uri="{FF2B5EF4-FFF2-40B4-BE49-F238E27FC236}">
                <a16:creationId xmlns:a16="http://schemas.microsoft.com/office/drawing/2014/main" id="{A31CF0B4-9D59-D213-56E4-C83836B2BC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52173" y="240213"/>
            <a:ext cx="2346965" cy="765050"/>
          </a:xfrm>
          <a:prstGeom prst="rect">
            <a:avLst/>
          </a:prstGeom>
          <a:solidFill>
            <a:schemeClr val="tx1"/>
          </a:solidFill>
        </p:spPr>
      </p:pic>
    </p:spTree>
    <p:extLst>
      <p:ext uri="{BB962C8B-B14F-4D97-AF65-F5344CB8AC3E}">
        <p14:creationId xmlns:p14="http://schemas.microsoft.com/office/powerpoint/2010/main" val="32643029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48EA5-BCDF-C868-B279-4A36BD9959B4}"/>
              </a:ext>
            </a:extLst>
          </p:cNvPr>
          <p:cNvSpPr>
            <a:spLocks noGrp="1"/>
          </p:cNvSpPr>
          <p:nvPr>
            <p:ph type="title"/>
          </p:nvPr>
        </p:nvSpPr>
        <p:spPr/>
        <p:txBody>
          <a:bodyPr/>
          <a:lstStyle/>
          <a:p>
            <a:r>
              <a:rPr lang="en-IN" dirty="0"/>
              <a:t>DESIGN THINKING</a:t>
            </a:r>
          </a:p>
        </p:txBody>
      </p:sp>
      <p:pic>
        <p:nvPicPr>
          <p:cNvPr id="8" name="Content Placeholder 7">
            <a:extLst>
              <a:ext uri="{FF2B5EF4-FFF2-40B4-BE49-F238E27FC236}">
                <a16:creationId xmlns:a16="http://schemas.microsoft.com/office/drawing/2014/main" id="{64209419-B8C7-D321-E9B4-17BD536C6DD0}"/>
              </a:ext>
            </a:extLst>
          </p:cNvPr>
          <p:cNvPicPr>
            <a:picLocks noGrp="1" noChangeAspect="1"/>
          </p:cNvPicPr>
          <p:nvPr>
            <p:ph idx="1"/>
          </p:nvPr>
        </p:nvPicPr>
        <p:blipFill>
          <a:blip r:embed="rId2"/>
          <a:stretch>
            <a:fillRect/>
          </a:stretch>
        </p:blipFill>
        <p:spPr>
          <a:xfrm>
            <a:off x="2187269" y="1763662"/>
            <a:ext cx="7806813" cy="4391332"/>
          </a:xfrm>
        </p:spPr>
      </p:pic>
      <p:pic>
        <p:nvPicPr>
          <p:cNvPr id="9" name="Picture 8" descr="Text, logo&#10;&#10;Description automatically generated">
            <a:extLst>
              <a:ext uri="{FF2B5EF4-FFF2-40B4-BE49-F238E27FC236}">
                <a16:creationId xmlns:a16="http://schemas.microsoft.com/office/drawing/2014/main" id="{245AFBED-9A39-0B40-23AA-53C69AA462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52173" y="240213"/>
            <a:ext cx="2346965" cy="765050"/>
          </a:xfrm>
          <a:prstGeom prst="rect">
            <a:avLst/>
          </a:prstGeom>
          <a:solidFill>
            <a:schemeClr val="tx1"/>
          </a:solidFill>
        </p:spPr>
      </p:pic>
    </p:spTree>
    <p:extLst>
      <p:ext uri="{BB962C8B-B14F-4D97-AF65-F5344CB8AC3E}">
        <p14:creationId xmlns:p14="http://schemas.microsoft.com/office/powerpoint/2010/main" val="30647601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EBD0040-4AC7-0DA2-DF75-D19B753B5D70}"/>
              </a:ext>
            </a:extLst>
          </p:cNvPr>
          <p:cNvPicPr>
            <a:picLocks noGrp="1" noChangeAspect="1"/>
          </p:cNvPicPr>
          <p:nvPr>
            <p:ph idx="4294967295"/>
          </p:nvPr>
        </p:nvPicPr>
        <p:blipFill>
          <a:blip r:embed="rId2"/>
          <a:stretch>
            <a:fillRect/>
          </a:stretch>
        </p:blipFill>
        <p:spPr>
          <a:xfrm>
            <a:off x="0" y="1"/>
            <a:ext cx="12192000" cy="7103390"/>
          </a:xfrm>
        </p:spPr>
      </p:pic>
      <p:pic>
        <p:nvPicPr>
          <p:cNvPr id="6" name="Picture 5" descr="Text, logo&#10;&#10;Description automatically generated">
            <a:extLst>
              <a:ext uri="{FF2B5EF4-FFF2-40B4-BE49-F238E27FC236}">
                <a16:creationId xmlns:a16="http://schemas.microsoft.com/office/drawing/2014/main" id="{0B926D5A-4C53-1041-BD7A-AE0B46C6EE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52173" y="240213"/>
            <a:ext cx="2346965" cy="765050"/>
          </a:xfrm>
          <a:prstGeom prst="rect">
            <a:avLst/>
          </a:prstGeom>
          <a:solidFill>
            <a:schemeClr val="tx1"/>
          </a:solidFill>
        </p:spPr>
      </p:pic>
    </p:spTree>
    <p:extLst>
      <p:ext uri="{BB962C8B-B14F-4D97-AF65-F5344CB8AC3E}">
        <p14:creationId xmlns:p14="http://schemas.microsoft.com/office/powerpoint/2010/main" val="368834030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Custom 35">
      <a:dk1>
        <a:sysClr val="windowText" lastClr="000000"/>
      </a:dk1>
      <a:lt1>
        <a:sysClr val="window" lastClr="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Custom 4">
      <a:majorFont>
        <a:latin typeface="Goudy Old Style"/>
        <a:ea typeface=""/>
        <a:cs typeface=""/>
      </a:majorFont>
      <a:minorFont>
        <a:latin typeface="Goudy Old Style"/>
        <a:ea typeface=""/>
        <a:cs typeface=""/>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ppt/theme/themeOverride1.xml><?xml version="1.0" encoding="utf-8"?>
<a:themeOverride xmlns:a="http://schemas.openxmlformats.org/drawingml/2006/main">
  <a:clrScheme name="Custom 42">
    <a:dk1>
      <a:sysClr val="windowText" lastClr="000000"/>
    </a:dk1>
    <a:lt1>
      <a:sysClr val="window" lastClr="FFFFFF"/>
    </a:lt1>
    <a:dk2>
      <a:srgbClr val="454551"/>
    </a:dk2>
    <a:lt2>
      <a:srgbClr val="E3E3E5"/>
    </a:lt2>
    <a:accent1>
      <a:srgbClr val="FE09E3"/>
    </a:accent1>
    <a:accent2>
      <a:srgbClr val="00ACF5"/>
    </a:accent2>
    <a:accent3>
      <a:srgbClr val="55CB72"/>
    </a:accent3>
    <a:accent4>
      <a:srgbClr val="EFC926"/>
    </a:accent4>
    <a:accent5>
      <a:srgbClr val="969696"/>
    </a:accent5>
    <a:accent6>
      <a:srgbClr val="D54773"/>
    </a:accent6>
    <a:hlink>
      <a:srgbClr val="6B9F25"/>
    </a:hlink>
    <a:folHlink>
      <a:srgbClr val="8C8C8C"/>
    </a:folHlink>
  </a:clrScheme>
</a:themeOverride>
</file>

<file path=ppt/theme/themeOverride2.xml><?xml version="1.0" encoding="utf-8"?>
<a:themeOverride xmlns:a="http://schemas.openxmlformats.org/drawingml/2006/main">
  <a:clrScheme name="Custom 42">
    <a:dk1>
      <a:sysClr val="windowText" lastClr="000000"/>
    </a:dk1>
    <a:lt1>
      <a:sysClr val="window" lastClr="FFFFFF"/>
    </a:lt1>
    <a:dk2>
      <a:srgbClr val="454551"/>
    </a:dk2>
    <a:lt2>
      <a:srgbClr val="E3E3E5"/>
    </a:lt2>
    <a:accent1>
      <a:srgbClr val="FE09E3"/>
    </a:accent1>
    <a:accent2>
      <a:srgbClr val="00ACF5"/>
    </a:accent2>
    <a:accent3>
      <a:srgbClr val="55CB72"/>
    </a:accent3>
    <a:accent4>
      <a:srgbClr val="EFC926"/>
    </a:accent4>
    <a:accent5>
      <a:srgbClr val="969696"/>
    </a:accent5>
    <a:accent6>
      <a:srgbClr val="D54773"/>
    </a:accent6>
    <a:hlink>
      <a:srgbClr val="6B9F25"/>
    </a:hlink>
    <a:folHlink>
      <a:srgbClr val="8C8C8C"/>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2A3AD49-9331-450C-A2FE-6857A4DB38C6}">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73CC670F-05B9-4BB7-BA2C-0DE5B5C1E5D3}">
  <ds:schemaRefs>
    <ds:schemaRef ds:uri="http://schemas.microsoft.com/sharepoint/v3/contenttype/forms"/>
  </ds:schemaRefs>
</ds:datastoreItem>
</file>

<file path=customXml/itemProps3.xml><?xml version="1.0" encoding="utf-8"?>
<ds:datastoreItem xmlns:ds="http://schemas.openxmlformats.org/officeDocument/2006/customXml" ds:itemID="{189B453C-F2B2-4ECA-A6ED-7DBEF1B6D38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{20BFD506-2BB5-4CD1-A764-219634293E87}tf00934815_win32</Template>
  <TotalTime>858</TotalTime>
  <Words>192</Words>
  <Application>Microsoft Office PowerPoint</Application>
  <PresentationFormat>Widescreen</PresentationFormat>
  <Paragraphs>22</Paragraphs>
  <Slides>20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Apercu</vt:lpstr>
      <vt:lpstr>Arial</vt:lpstr>
      <vt:lpstr>Goudy Old Style</vt:lpstr>
      <vt:lpstr>Wingdings 2</vt:lpstr>
      <vt:lpstr>SlateVTI</vt:lpstr>
      <vt:lpstr>UI UX User Interface User Experience</vt:lpstr>
      <vt:lpstr>INTRODUCTION </vt:lpstr>
      <vt:lpstr>PowerPoint Presentation</vt:lpstr>
      <vt:lpstr>PowerPoint Presentation</vt:lpstr>
      <vt:lpstr>HONEY COMB</vt:lpstr>
      <vt:lpstr>PowerPoint Presentation</vt:lpstr>
      <vt:lpstr>PowerPoint Presentation</vt:lpstr>
      <vt:lpstr>DESIGN THINKING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UI UX user interface user wxperience</dc:title>
  <dc:creator>NIDHILA K V</dc:creator>
  <cp:lastModifiedBy>NIDHILA K V</cp:lastModifiedBy>
  <cp:revision>15</cp:revision>
  <dcterms:created xsi:type="dcterms:W3CDTF">2024-06-01T09:59:27Z</dcterms:created>
  <dcterms:modified xsi:type="dcterms:W3CDTF">2024-07-04T11:32:42Z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